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C71EC6-210F-42DE-9C53-41977AD35B3D}" type="datetimeFigureOut">
              <a:rPr lang="ru-RU" smtClean="0"/>
              <a:t>03.05.2020</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03.05.2020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03.05.2020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03.05.2020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03.05.2020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03.05.2020</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1556792"/>
            <a:ext cx="6777318" cy="1731982"/>
          </a:xfrm>
        </p:spPr>
        <p:txBody>
          <a:bodyPr>
            <a:noAutofit/>
          </a:bodyPr>
          <a:lstStyle/>
          <a:p>
            <a:r>
              <a:rPr lang="ru-RU" sz="6600" b="1" i="1" dirty="0" smtClean="0"/>
              <a:t/>
            </a:r>
            <a:br>
              <a:rPr lang="ru-RU" sz="6600" b="1" i="1" dirty="0" smtClean="0"/>
            </a:br>
            <a:r>
              <a:rPr lang="ru-RU" sz="6600" b="1" i="1" dirty="0" smtClean="0"/>
              <a:t>Семён  Васильевич Кокора</a:t>
            </a:r>
            <a:endParaRPr lang="ru-RU" sz="6600" b="1" i="1" dirty="0"/>
          </a:p>
        </p:txBody>
      </p:sp>
    </p:spTree>
    <p:extLst>
      <p:ext uri="{BB962C8B-B14F-4D97-AF65-F5344CB8AC3E}">
        <p14:creationId xmlns:p14="http://schemas.microsoft.com/office/powerpoint/2010/main" val="339162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028343"/>
            <a:ext cx="7344816" cy="5262979"/>
          </a:xfrm>
          <a:prstGeom prst="rect">
            <a:avLst/>
          </a:prstGeom>
        </p:spPr>
        <p:txBody>
          <a:bodyPr wrap="square">
            <a:spAutoFit/>
          </a:bodyPr>
          <a:lstStyle/>
          <a:p>
            <a:r>
              <a:rPr lang="ru-RU" sz="2400" dirty="0">
                <a:latin typeface="Times New Roman" pitchFamily="18" charset="0"/>
                <a:cs typeface="Times New Roman" pitchFamily="18" charset="0"/>
              </a:rPr>
              <a:t>Родился  Семён Васильевич 23 февраля 1920 года в станице </a:t>
            </a:r>
            <a:r>
              <a:rPr lang="ru-RU" sz="2400" dirty="0" err="1">
                <a:latin typeface="Times New Roman" pitchFamily="18" charset="0"/>
                <a:cs typeface="Times New Roman" pitchFamily="18" charset="0"/>
              </a:rPr>
              <a:t>Марьянской</a:t>
            </a:r>
            <a:r>
              <a:rPr lang="ru-RU" sz="2400" dirty="0">
                <a:latin typeface="Times New Roman" pitchFamily="18" charset="0"/>
                <a:cs typeface="Times New Roman" pitchFamily="18" charset="0"/>
              </a:rPr>
              <a:t>. Род Кокоры идёт от запорожских казаков, переселившихся на Кубань в 1807 году. В семье дяди  было пятеро детей. Он был старшим. Родители умерли рано. Дети скитались по родственникам, которые и сами жили очень бедно.  Наконец, они остановились  у моей старшей сестры Ольги Григорьевны . Она и подняла на ноги детей, хотя была старше Семёна всего на  пять лет. Шли годы. Семён окончил десять  классов. Его называли парень-огонь. Любая работа «горела» в его руках. Ему пришлось замещать председателя колхоза, работать в школе, обучая детей начальных классов всему, что знал сам.</a:t>
            </a:r>
          </a:p>
        </p:txBody>
      </p:sp>
    </p:spTree>
    <p:extLst>
      <p:ext uri="{BB962C8B-B14F-4D97-AF65-F5344CB8AC3E}">
        <p14:creationId xmlns:p14="http://schemas.microsoft.com/office/powerpoint/2010/main" val="83945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92696"/>
            <a:ext cx="7056784" cy="3416320"/>
          </a:xfrm>
          <a:prstGeom prst="rect">
            <a:avLst/>
          </a:prstGeom>
        </p:spPr>
        <p:txBody>
          <a:bodyPr wrap="square">
            <a:spAutoFit/>
          </a:bodyPr>
          <a:lstStyle/>
          <a:p>
            <a:r>
              <a:rPr lang="ru-RU" sz="2400" dirty="0">
                <a:latin typeface="Times New Roman"/>
                <a:ea typeface="Times New Roman"/>
              </a:rPr>
              <a:t> В конце 1939 года Семён Васильевич получил повестку из  Ново- </a:t>
            </a:r>
            <a:r>
              <a:rPr lang="ru-RU" sz="2400" dirty="0" err="1">
                <a:latin typeface="Times New Roman"/>
                <a:ea typeface="Times New Roman"/>
              </a:rPr>
              <a:t>Титаровского</a:t>
            </a:r>
            <a:r>
              <a:rPr lang="ru-RU" sz="2400" dirty="0">
                <a:latin typeface="Times New Roman"/>
                <a:ea typeface="Times New Roman"/>
              </a:rPr>
              <a:t> райвоенкомата. Призывников провожали торжественно, с музыкой, песнями, наказывали отлично служить Родине, не ронять казачьей чести. Никто ещё не знал, что провожали фактически  на войну. В сорок первом  году танковые фашистские колонны ринулись на нашу землю. В 1942 году окончил Смоленское военно-политическое училище.</a:t>
            </a:r>
            <a:endParaRPr lang="ru-RU" sz="2400" dirty="0"/>
          </a:p>
        </p:txBody>
      </p:sp>
    </p:spTree>
    <p:extLst>
      <p:ext uri="{BB962C8B-B14F-4D97-AF65-F5344CB8AC3E}">
        <p14:creationId xmlns:p14="http://schemas.microsoft.com/office/powerpoint/2010/main" val="44750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570887"/>
            <a:ext cx="6840760" cy="5262979"/>
          </a:xfrm>
          <a:prstGeom prst="rect">
            <a:avLst/>
          </a:prstGeom>
        </p:spPr>
        <p:txBody>
          <a:bodyPr wrap="square">
            <a:spAutoFit/>
          </a:bodyPr>
          <a:lstStyle/>
          <a:p>
            <a:r>
              <a:rPr lang="ru-RU" sz="2400" dirty="0">
                <a:latin typeface="Times New Roman" pitchFamily="18" charset="0"/>
                <a:cs typeface="Times New Roman" pitchFamily="18" charset="0"/>
              </a:rPr>
              <a:t>В сентябре того же  года на Южном фронте старший лейтенант Кокора Семён Васильевич впервые подал команду своим пушкарям:</a:t>
            </a:r>
          </a:p>
          <a:p>
            <a:r>
              <a:rPr lang="ru-RU" sz="2400" dirty="0">
                <a:latin typeface="Times New Roman" pitchFamily="18" charset="0"/>
                <a:cs typeface="Times New Roman" pitchFamily="18" charset="0"/>
              </a:rPr>
              <a:t>- По танкам противника, прямой наводкой, огонь! </a:t>
            </a:r>
          </a:p>
          <a:p>
            <a:r>
              <a:rPr lang="ru-RU" sz="2400" dirty="0">
                <a:latin typeface="Times New Roman" pitchFamily="18" charset="0"/>
                <a:cs typeface="Times New Roman" pitchFamily="18" charset="0"/>
              </a:rPr>
              <a:t>     Затем его подразделение прикрывало город Ленина. Позже в составе войск 1-го Украинского фронта шло на запад, навстречу майскому победному утру.     </a:t>
            </a:r>
          </a:p>
          <a:p>
            <a:r>
              <a:rPr lang="ru-RU" sz="2400" dirty="0">
                <a:latin typeface="Times New Roman" pitchFamily="18" charset="0"/>
                <a:cs typeface="Times New Roman" pitchFamily="18" charset="0"/>
              </a:rPr>
              <a:t>     В 1944 году окончил курсы усовершенствования офицерского состава и был назначен  командиром батареи 370-го отдельного истребительного противотанкового артиллерийского дивизиона (285-я стрелковая дивизия, 59-я армия, Первого Украинского фронт). </a:t>
            </a:r>
          </a:p>
        </p:txBody>
      </p:sp>
    </p:spTree>
    <p:extLst>
      <p:ext uri="{BB962C8B-B14F-4D97-AF65-F5344CB8AC3E}">
        <p14:creationId xmlns:p14="http://schemas.microsoft.com/office/powerpoint/2010/main" val="364079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74345"/>
            <a:ext cx="7920880" cy="6001643"/>
          </a:xfrm>
          <a:prstGeom prst="rect">
            <a:avLst/>
          </a:prstGeom>
        </p:spPr>
        <p:txBody>
          <a:bodyPr wrap="square">
            <a:spAutoFit/>
          </a:bodyPr>
          <a:lstStyle/>
          <a:p>
            <a:r>
              <a:rPr lang="ru-RU" sz="2400" dirty="0">
                <a:latin typeface="Times New Roman" pitchFamily="18" charset="0"/>
                <a:cs typeface="Times New Roman" pitchFamily="18" charset="0"/>
              </a:rPr>
              <a:t>На левом берегу Одера,  у населенного пункта </a:t>
            </a:r>
            <a:r>
              <a:rPr lang="ru-RU" sz="2400" dirty="0" err="1">
                <a:latin typeface="Times New Roman" pitchFamily="18" charset="0"/>
                <a:cs typeface="Times New Roman" pitchFamily="18" charset="0"/>
              </a:rPr>
              <a:t>Линденхе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Дзельница</a:t>
            </a:r>
            <a:r>
              <a:rPr lang="ru-RU" sz="2400" dirty="0">
                <a:latin typeface="Times New Roman" pitchFamily="18" charset="0"/>
                <a:cs typeface="Times New Roman" pitchFamily="18" charset="0"/>
              </a:rPr>
              <a:t>, южнее г. </a:t>
            </a:r>
            <a:r>
              <a:rPr lang="ru-RU" sz="2400" dirty="0" err="1">
                <a:latin typeface="Times New Roman" pitchFamily="18" charset="0"/>
                <a:cs typeface="Times New Roman" pitchFamily="18" charset="0"/>
              </a:rPr>
              <a:t>Кендзежин</a:t>
            </a:r>
            <a:r>
              <a:rPr lang="ru-RU" sz="2400" dirty="0">
                <a:latin typeface="Times New Roman" pitchFamily="18" charset="0"/>
                <a:cs typeface="Times New Roman" pitchFamily="18" charset="0"/>
              </a:rPr>
              <a:t>, Польша), есть  высота 215,7. Она,  господствуя над местностью, привлекала всеобщее внимание. Овладеть ею старались советские и фашистские части.  2 февраля 1945 года коммунист Кокора выдвинулся с батареей на высоту с целью удержать её в своих руках как можно дольше. В  течение четырёх суток батарея отразила  восемь атак противника. Не раз вплотную подходили танки и пехота гитлеровцев, но неизменно  откатывались назад, не в силах преодолеть мужество и волю советских солдат. </a:t>
            </a:r>
          </a:p>
          <a:p>
            <a:r>
              <a:rPr lang="ru-RU" sz="2400" dirty="0">
                <a:latin typeface="Times New Roman" pitchFamily="18" charset="0"/>
                <a:cs typeface="Times New Roman" pitchFamily="18" charset="0"/>
              </a:rPr>
              <a:t>     Однако озверевший враг шёл  напролом. И 4 февраля ему удалось захватить юго-восточные скаты возвышенности. Тогда Семён Кокора и поднял своих бойцов в атаку и в рукопашной схватке одержал победу  – сбросил фашистов с высоты. </a:t>
            </a:r>
          </a:p>
        </p:txBody>
      </p:sp>
    </p:spTree>
    <p:extLst>
      <p:ext uri="{BB962C8B-B14F-4D97-AF65-F5344CB8AC3E}">
        <p14:creationId xmlns:p14="http://schemas.microsoft.com/office/powerpoint/2010/main" val="3437081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7736076" cy="4893647"/>
          </a:xfrm>
          <a:prstGeom prst="rect">
            <a:avLst/>
          </a:prstGeom>
        </p:spPr>
        <p:txBody>
          <a:bodyPr wrap="square">
            <a:spAutoFit/>
          </a:bodyPr>
          <a:lstStyle/>
          <a:p>
            <a:r>
              <a:rPr lang="ru-RU" sz="2400" dirty="0">
                <a:latin typeface="Times New Roman" pitchFamily="18" charset="0"/>
                <a:cs typeface="Times New Roman" pitchFamily="18" charset="0"/>
              </a:rPr>
              <a:t>Вот как описывает эти события в кратком конкретном изложении  личного боевого подвига в  наградном листе командир 370 отдельного истребительного противотанкового дивизиона  майор </a:t>
            </a:r>
            <a:r>
              <a:rPr lang="ru-RU" sz="2400" dirty="0" err="1">
                <a:latin typeface="Times New Roman" pitchFamily="18" charset="0"/>
                <a:cs typeface="Times New Roman" pitchFamily="18" charset="0"/>
              </a:rPr>
              <a:t>Дощечкин</a:t>
            </a:r>
            <a:r>
              <a:rPr lang="ru-RU" sz="2400" dirty="0">
                <a:latin typeface="Times New Roman" pitchFamily="18" charset="0"/>
                <a:cs typeface="Times New Roman" pitchFamily="18" charset="0"/>
              </a:rPr>
              <a:t>: «Старший лейтенант  Кокора С.В.  получил приказание выдвинуться со своей батареей на высоту 215,7 и удерживать её. Противник в течение 3,4 и 5 февраля превосходящими силами пехоты, поддержанными танками и самоходными орудиями 8 раз переходили в контратаку с тем, чтобы занять эту высоту. Благодаря исключительной храбрости  товарища Кокоры С.В.  и мужеству всего личного состава батареи, все контратаки были отбиты. </a:t>
            </a:r>
          </a:p>
        </p:txBody>
      </p:sp>
    </p:spTree>
    <p:extLst>
      <p:ext uri="{BB962C8B-B14F-4D97-AF65-F5344CB8AC3E}">
        <p14:creationId xmlns:p14="http://schemas.microsoft.com/office/powerpoint/2010/main" val="344633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35089"/>
            <a:ext cx="6678488" cy="6001643"/>
          </a:xfrm>
          <a:prstGeom prst="rect">
            <a:avLst/>
          </a:prstGeom>
        </p:spPr>
        <p:txBody>
          <a:bodyPr wrap="square">
            <a:spAutoFit/>
          </a:bodyPr>
          <a:lstStyle/>
          <a:p>
            <a:r>
              <a:rPr lang="ru-RU" sz="2400" dirty="0">
                <a:latin typeface="Times New Roman" pitchFamily="18" charset="0"/>
                <a:cs typeface="Times New Roman" pitchFamily="18" charset="0"/>
              </a:rPr>
              <a:t>Орудийный расчёт прямой наводкой из орудия и в упор  из личного оружия расстреливал атакующих гитлеровцев.  04.02.1945 года противнику удалось занять юго-восточные скаты высоты, тогда личный состав батареи во главе Кокоры С.В. пошёл в атаку и отбросил гитлеровцев, при этом захватил 6 пленных.  Были случаи, когда гитлеровцы вплотную с трёх сторон обходили высоту, но старший лейтенант Кокора не терялся и мужественно со своим личным составом отстаивал занятые позиции. Всего со второго по  пятое февраля 1945 года на высоте 215,7 уничтожено более 220 человек живой силы противника, подбит один танк, три бронетранспортёра, четыре орудия с  обслугой,  три пулемета.</a:t>
            </a:r>
          </a:p>
        </p:txBody>
      </p:sp>
    </p:spTree>
    <p:extLst>
      <p:ext uri="{BB962C8B-B14F-4D97-AF65-F5344CB8AC3E}">
        <p14:creationId xmlns:p14="http://schemas.microsoft.com/office/powerpoint/2010/main" val="130007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764704"/>
            <a:ext cx="7488832" cy="4524315"/>
          </a:xfrm>
          <a:prstGeom prst="rect">
            <a:avLst/>
          </a:prstGeom>
        </p:spPr>
        <p:txBody>
          <a:bodyPr wrap="square">
            <a:spAutoFit/>
          </a:bodyPr>
          <a:lstStyle/>
          <a:p>
            <a:r>
              <a:rPr lang="ru-RU" sz="2400" dirty="0">
                <a:latin typeface="Times New Roman" pitchFamily="18" charset="0"/>
                <a:cs typeface="Times New Roman" pitchFamily="18" charset="0"/>
              </a:rPr>
              <a:t>За проявленную личную отвагу и геройство старший лейтенант Кокора Семён  Васильевич достоин присвоения звания Героя Советского Союза».</a:t>
            </a:r>
          </a:p>
          <a:p>
            <a:r>
              <a:rPr lang="ru-RU" sz="2400" dirty="0">
                <a:latin typeface="Times New Roman" pitchFamily="18" charset="0"/>
                <a:cs typeface="Times New Roman" pitchFamily="18" charset="0"/>
              </a:rPr>
              <a:t>     Звание Героя Советского Союза  Семёну Васильевичу присвоено 10 апреля 1945 года. С 1946 года – он находился  в запасе. Работал в Краснодаре (станице Ново-</a:t>
            </a:r>
            <a:r>
              <a:rPr lang="ru-RU" sz="2400" dirty="0" err="1">
                <a:latin typeface="Times New Roman" pitchFamily="18" charset="0"/>
                <a:cs typeface="Times New Roman" pitchFamily="18" charset="0"/>
              </a:rPr>
              <a:t>Титаровской</a:t>
            </a:r>
            <a:r>
              <a:rPr lang="ru-RU" sz="2400" dirty="0">
                <a:latin typeface="Times New Roman" pitchFamily="18" charset="0"/>
                <a:cs typeface="Times New Roman" pitchFamily="18" charset="0"/>
              </a:rPr>
              <a:t>) , занимал различные должности в строительной организации и на предприятиях пищевой промышленности. Награждён  орденами Ленина и Красной Звезды, медалями. Умер в 1955 году. Похоронен в Краснодаре на Всесвятском кладбище.</a:t>
            </a:r>
          </a:p>
        </p:txBody>
      </p:sp>
    </p:spTree>
    <p:extLst>
      <p:ext uri="{BB962C8B-B14F-4D97-AF65-F5344CB8AC3E}">
        <p14:creationId xmlns:p14="http://schemas.microsoft.com/office/powerpoint/2010/main" val="3788605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TotalTime>
  <Words>685</Words>
  <Application>Microsoft Office PowerPoint</Application>
  <PresentationFormat>Экран (4:3)</PresentationFormat>
  <Paragraphs>13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Твердый переплет</vt:lpstr>
      <vt:lpstr> Семён  Васильевич Кокора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Семён  Васильевич Кокора</dc:title>
  <dc:creator>Повелительница</dc:creator>
  <cp:lastModifiedBy>Повелительница</cp:lastModifiedBy>
  <cp:revision>2</cp:revision>
  <dcterms:created xsi:type="dcterms:W3CDTF">2020-05-03T17:48:22Z</dcterms:created>
  <dcterms:modified xsi:type="dcterms:W3CDTF">2020-05-03T18:01:01Z</dcterms:modified>
</cp:coreProperties>
</file>